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5"/>
    <a:srgbClr val="232323"/>
    <a:srgbClr val="292929"/>
    <a:srgbClr val="222222"/>
    <a:srgbClr val="333333"/>
    <a:srgbClr val="141414"/>
    <a:srgbClr val="282828"/>
    <a:srgbClr val="373535"/>
    <a:srgbClr val="00D4FF"/>
    <a:srgbClr val="090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2FC4D-A976-48B3-95B0-7D2A1D819787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63F2E-8580-4EC2-9590-A6F619B838F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690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C90F-A56E-DB84-B79D-475649161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FFC7F-D4EE-A74F-FE8B-A7209703F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B5962-3FB1-0106-4156-B84EECF9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54CCB-2E57-679F-5ABB-BE6A700F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63392-73A8-ED4B-217F-790AA705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98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C046-95C3-61A8-4B98-D1547763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A1872-39AE-45F2-5322-3DAD71D0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97E4-75B6-7218-CA02-23C423339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24581-F71C-1D38-6286-90145392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0F5A1-DBE7-7316-5BC0-52E5246C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6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A9A4C-19ED-033D-A7E2-44EDC0CC6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D42F8-AEAA-A654-03F4-3DF776C3C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4D14F-EB7A-B5DF-3389-C8BCE66F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95640-97DC-2CA3-E49A-BB8FD48C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767-7ED1-D46A-81AB-AFC7F8D8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06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EF5E-475C-0170-5BDA-D02D70D9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B75B-EEF3-85C8-C201-A641D779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E0A97-D421-AE3A-8724-FCA16A12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6376B-1F68-78D5-0E4D-B9CFB1E5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6CF5D-D52C-C26A-876F-E93870E4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58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7A96-FA3A-E706-DA0E-9A107691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89EA6-3B7E-D36E-1F53-ED482BA08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655E2-255B-4B7A-4343-700A878F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739A6-4507-D80E-8AFC-D6B69DA00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2282D-A112-160F-7086-A159BDA6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37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74E8-C7D0-95BA-F0B4-0262427C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9E738-31A2-7DD9-CD65-67C7C21B4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5D3E3-0E30-F599-60E3-494E00D1E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150DC-9466-A31B-8044-06017E12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9AB93-9FC7-C525-CBD2-0138705B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E5434-23FD-5220-4155-FAE94045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20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1546-FE13-D36B-05C3-69BD4FE6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DD4C2-8C5A-8997-53CE-0F7C412BC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CD6ED-BBDE-3C19-E2B0-ECFE80AA9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83F6-3C5F-611B-FCC5-EC6497582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295EC-C577-22A7-070F-40ECCC0E0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E3E6C-0EA2-AE8D-A636-0570FDF3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489F47-E2D4-B108-9378-9506CD5A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D9478-8729-F5ED-63D7-2AC815BE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06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E3C4-D0DE-8090-800B-292813FA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03808-9774-B7C8-908E-9803E50F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7D9F9-2813-D657-C3AA-C3F89E3DF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4FF50-0EDD-8206-000B-67C572FD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59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A6B8A-A25D-0E51-69B3-2F8B6CE7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8E08C-FF48-B1FA-1EA1-566370C61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9E034-C40E-32FB-75E8-8AD2915D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43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020A-D775-256B-BDC7-56A957E19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1CC17-6922-6A71-B137-AF5A4308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611AE-6440-1DE3-42D4-90FF9DCEE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775A1-357B-D5BC-9511-3C608BD31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F3787-B923-CF7C-B10E-4E7E37AE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BBF95-1CDA-FAE1-5F8F-9BD5F352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10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F5B4-A233-00B8-A3F1-840E9370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F63E77-0594-D293-5EF6-C4A42C403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0347C-311B-27C4-D388-8532BDCBA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47FCC-46DF-AB9C-5122-C86A6E4A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499DF-DF99-136D-E92F-CC56090A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8BC13-9FD6-9FE1-9AE0-FBDD50AE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59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EB7431-239D-E513-CD07-84DEF7BF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679C0-652F-BEFE-CB99-44578049F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A2BB-E4D3-E700-D4F0-1081E42B4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133C4-3AFB-4BFB-A1D5-95582A1570CF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D1A62-1B04-8E53-6372-F112C6498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9CD0C-4CAD-47FB-576E-1448E4A0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47948-FC23-4281-9AA8-BBEFB8CCC19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65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4B49-AD54-191F-244C-87511C076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28925"/>
            <a:ext cx="12192000" cy="1200150"/>
          </a:xfrm>
        </p:spPr>
        <p:txBody>
          <a:bodyPr>
            <a:no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Open Sans Light" panose="020B0306030504020204" pitchFamily="34" charset="0"/>
              </a:rPr>
              <a:t>NoiseTrackr</a:t>
            </a:r>
            <a:endParaRPr lang="pt-BR" sz="8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F27209-BF46-8FB8-0341-B1D926782832}"/>
              </a:ext>
            </a:extLst>
          </p:cNvPr>
          <p:cNvSpPr txBox="1">
            <a:spLocks/>
          </p:cNvSpPr>
          <p:nvPr/>
        </p:nvSpPr>
        <p:spPr>
          <a:xfrm>
            <a:off x="0" y="3624943"/>
            <a:ext cx="12192000" cy="1200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Motivation, Use Cases, Planned Features </a:t>
            </a:r>
            <a:endParaRPr lang="pt-BR" sz="3600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3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997497-8DC5-26F0-426E-5F2766F73B83}"/>
              </a:ext>
            </a:extLst>
          </p:cNvPr>
          <p:cNvSpPr/>
          <p:nvPr/>
        </p:nvSpPr>
        <p:spPr>
          <a:xfrm>
            <a:off x="-219076" y="-528638"/>
            <a:ext cx="10982325" cy="1057275"/>
          </a:xfrm>
          <a:prstGeom prst="roundRect">
            <a:avLst/>
          </a:prstGeom>
          <a:solidFill>
            <a:srgbClr val="353535"/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15124-9370-5628-F155-13C9A281334C}"/>
              </a:ext>
            </a:extLst>
          </p:cNvPr>
          <p:cNvSpPr txBox="1"/>
          <p:nvPr/>
        </p:nvSpPr>
        <p:spPr>
          <a:xfrm>
            <a:off x="223837" y="5417"/>
            <a:ext cx="1053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Architecture (for now!)</a:t>
            </a:r>
            <a:endParaRPr lang="pt-BR" sz="2800" b="1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23002B7C-2778-D8C4-CF6C-541ECB5F1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30539" cy="23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1B5793-551E-5A76-0563-A1255E95E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3306" y="769769"/>
            <a:ext cx="6300587" cy="5318461"/>
          </a:xfrm>
          <a:prstGeom prst="rect">
            <a:avLst/>
          </a:prstGeom>
        </p:spPr>
      </p:pic>
      <p:pic>
        <p:nvPicPr>
          <p:cNvPr id="17" name="Graphic 16" descr="House with solid fill">
            <a:extLst>
              <a:ext uri="{FF2B5EF4-FFF2-40B4-BE49-F238E27FC236}">
                <a16:creationId xmlns:a16="http://schemas.microsoft.com/office/drawing/2014/main" id="{3D86A2C8-2330-38BE-6AFE-98D16009D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9075" y="46752"/>
            <a:ext cx="440550" cy="4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4B49-AD54-191F-244C-87511C076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28925"/>
            <a:ext cx="12192000" cy="1200150"/>
          </a:xfrm>
        </p:spPr>
        <p:txBody>
          <a:bodyPr>
            <a:no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Open Sans Light" panose="020B0306030504020204" pitchFamily="34" charset="0"/>
              </a:rPr>
              <a:t>Thank You!</a:t>
            </a:r>
            <a:endParaRPr lang="pt-BR" sz="8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F27209-BF46-8FB8-0341-B1D926782832}"/>
              </a:ext>
            </a:extLst>
          </p:cNvPr>
          <p:cNvSpPr txBox="1">
            <a:spLocks/>
          </p:cNvSpPr>
          <p:nvPr/>
        </p:nvSpPr>
        <p:spPr>
          <a:xfrm>
            <a:off x="0" y="3624943"/>
            <a:ext cx="12192000" cy="1200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Question Time</a:t>
            </a:r>
            <a:endParaRPr lang="pt-BR" sz="3600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1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997497-8DC5-26F0-426E-5F2766F73B83}"/>
              </a:ext>
            </a:extLst>
          </p:cNvPr>
          <p:cNvSpPr/>
          <p:nvPr/>
        </p:nvSpPr>
        <p:spPr>
          <a:xfrm>
            <a:off x="-219076" y="-528638"/>
            <a:ext cx="10982325" cy="1057275"/>
          </a:xfrm>
          <a:prstGeom prst="roundRect">
            <a:avLst/>
          </a:prstGeom>
          <a:solidFill>
            <a:srgbClr val="353535"/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15124-9370-5628-F155-13C9A281334C}"/>
              </a:ext>
            </a:extLst>
          </p:cNvPr>
          <p:cNvSpPr txBox="1"/>
          <p:nvPr/>
        </p:nvSpPr>
        <p:spPr>
          <a:xfrm>
            <a:off x="223837" y="5417"/>
            <a:ext cx="1053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Agenda</a:t>
            </a:r>
            <a:endParaRPr lang="pt-BR" sz="2800" b="1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3F381-A59A-085B-C522-EF553A238E44}"/>
              </a:ext>
            </a:extLst>
          </p:cNvPr>
          <p:cNvSpPr txBox="1"/>
          <p:nvPr/>
        </p:nvSpPr>
        <p:spPr>
          <a:xfrm>
            <a:off x="1239140" y="926639"/>
            <a:ext cx="891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Introduction to the Product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80606F-1C0A-7373-7FD0-274431AE4263}"/>
              </a:ext>
            </a:extLst>
          </p:cNvPr>
          <p:cNvSpPr txBox="1"/>
          <p:nvPr/>
        </p:nvSpPr>
        <p:spPr>
          <a:xfrm>
            <a:off x="1239139" y="2010531"/>
            <a:ext cx="891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Use Cases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7B9C0-AB00-C4B3-3505-8795B9267E55}"/>
              </a:ext>
            </a:extLst>
          </p:cNvPr>
          <p:cNvSpPr txBox="1"/>
          <p:nvPr/>
        </p:nvSpPr>
        <p:spPr>
          <a:xfrm>
            <a:off x="1239139" y="3090446"/>
            <a:ext cx="891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Planned Features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CBD93-671B-7563-4CF9-BF2BAD8E79C8}"/>
              </a:ext>
            </a:extLst>
          </p:cNvPr>
          <p:cNvSpPr txBox="1"/>
          <p:nvPr/>
        </p:nvSpPr>
        <p:spPr>
          <a:xfrm>
            <a:off x="1239139" y="5265861"/>
            <a:ext cx="2059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Technologies Used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0A340-1F24-B9CE-C73D-29A47E6D3727}"/>
              </a:ext>
            </a:extLst>
          </p:cNvPr>
          <p:cNvSpPr txBox="1"/>
          <p:nvPr/>
        </p:nvSpPr>
        <p:spPr>
          <a:xfrm>
            <a:off x="1197657" y="6352611"/>
            <a:ext cx="891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Architecture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F8963E-1470-5516-FC20-EB7D1906B7DF}"/>
              </a:ext>
            </a:extLst>
          </p:cNvPr>
          <p:cNvGrpSpPr/>
          <p:nvPr/>
        </p:nvGrpSpPr>
        <p:grpSpPr>
          <a:xfrm>
            <a:off x="941283" y="1016970"/>
            <a:ext cx="170916" cy="5590376"/>
            <a:chOff x="988908" y="1393616"/>
            <a:chExt cx="170916" cy="559037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850BAC-9A7F-5E77-0696-F757B9DFAC17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>
              <a:off x="1074366" y="1425011"/>
              <a:ext cx="0" cy="555898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6B4AB2-73CD-C0F3-C5EC-E3A131969F96}"/>
                </a:ext>
              </a:extLst>
            </p:cNvPr>
            <p:cNvSpPr/>
            <p:nvPr/>
          </p:nvSpPr>
          <p:spPr>
            <a:xfrm>
              <a:off x="988908" y="1393616"/>
              <a:ext cx="170916" cy="1709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60E866-10E9-7B13-5A47-570F0C485525}"/>
                </a:ext>
              </a:extLst>
            </p:cNvPr>
            <p:cNvSpPr/>
            <p:nvPr/>
          </p:nvSpPr>
          <p:spPr>
            <a:xfrm>
              <a:off x="988908" y="2477508"/>
              <a:ext cx="170916" cy="1709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299BACA-5B82-FF3F-A4DF-7DF43EA5DFFA}"/>
                </a:ext>
              </a:extLst>
            </p:cNvPr>
            <p:cNvSpPr/>
            <p:nvPr/>
          </p:nvSpPr>
          <p:spPr>
            <a:xfrm>
              <a:off x="988908" y="3561400"/>
              <a:ext cx="170916" cy="1709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6B3D90B-4002-BED7-6646-555D63099302}"/>
                </a:ext>
              </a:extLst>
            </p:cNvPr>
            <p:cNvSpPr/>
            <p:nvPr/>
          </p:nvSpPr>
          <p:spPr>
            <a:xfrm>
              <a:off x="988908" y="4645292"/>
              <a:ext cx="170916" cy="1709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1D4E50-57DB-E770-3025-E817410BE4B1}"/>
                </a:ext>
              </a:extLst>
            </p:cNvPr>
            <p:cNvSpPr/>
            <p:nvPr/>
          </p:nvSpPr>
          <p:spPr>
            <a:xfrm>
              <a:off x="988908" y="5729184"/>
              <a:ext cx="170916" cy="1709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55F9637-3700-1A4A-2591-EAFAB5C31F85}"/>
                </a:ext>
              </a:extLst>
            </p:cNvPr>
            <p:cNvSpPr/>
            <p:nvPr/>
          </p:nvSpPr>
          <p:spPr>
            <a:xfrm>
              <a:off x="988908" y="6813076"/>
              <a:ext cx="170916" cy="1709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85D7D0-0303-DFD5-777C-30468D41EA47}"/>
              </a:ext>
            </a:extLst>
          </p:cNvPr>
          <p:cNvSpPr txBox="1"/>
          <p:nvPr/>
        </p:nvSpPr>
        <p:spPr>
          <a:xfrm>
            <a:off x="1239139" y="4177196"/>
            <a:ext cx="891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Prototype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3" name="Graphic 32" descr="Checklist with solid fill">
            <a:extLst>
              <a:ext uri="{FF2B5EF4-FFF2-40B4-BE49-F238E27FC236}">
                <a16:creationId xmlns:a16="http://schemas.microsoft.com/office/drawing/2014/main" id="{F95EF855-F9D2-414A-1D48-353D96456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52714"/>
            <a:ext cx="4286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9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997497-8DC5-26F0-426E-5F2766F73B83}"/>
              </a:ext>
            </a:extLst>
          </p:cNvPr>
          <p:cNvSpPr/>
          <p:nvPr/>
        </p:nvSpPr>
        <p:spPr>
          <a:xfrm>
            <a:off x="-219076" y="-528638"/>
            <a:ext cx="10982325" cy="1057275"/>
          </a:xfrm>
          <a:prstGeom prst="roundRect">
            <a:avLst/>
          </a:prstGeom>
          <a:solidFill>
            <a:srgbClr val="353535"/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15124-9370-5628-F155-13C9A281334C}"/>
              </a:ext>
            </a:extLst>
          </p:cNvPr>
          <p:cNvSpPr txBox="1"/>
          <p:nvPr/>
        </p:nvSpPr>
        <p:spPr>
          <a:xfrm>
            <a:off x="223837" y="5417"/>
            <a:ext cx="1053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Introduction to the Product</a:t>
            </a:r>
            <a:endParaRPr lang="pt-BR" sz="2800" b="1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6A345-6132-358C-2E86-5BAE277E90B0}"/>
              </a:ext>
            </a:extLst>
          </p:cNvPr>
          <p:cNvSpPr txBox="1"/>
          <p:nvPr/>
        </p:nvSpPr>
        <p:spPr>
          <a:xfrm>
            <a:off x="223837" y="1062692"/>
            <a:ext cx="9996488" cy="78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NoiseTrackr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is a </a:t>
            </a: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web application 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which allows users to monitor noise at a given </a:t>
            </a:r>
            <a:r>
              <a:rPr lang="en-US" sz="1600" u="sng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time and location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	</a:t>
            </a:r>
            <a:r>
              <a:rPr lang="pt-BR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Question</a:t>
            </a:r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: Why would someone want to do that?</a:t>
            </a:r>
            <a:endParaRPr lang="en-US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8EF20-D896-EC06-7CFF-3D919EF77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147" y="2499955"/>
            <a:ext cx="3295353" cy="3295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phic 10" descr="Stars with solid fill">
            <a:extLst>
              <a:ext uri="{FF2B5EF4-FFF2-40B4-BE49-F238E27FC236}">
                <a16:creationId xmlns:a16="http://schemas.microsoft.com/office/drawing/2014/main" id="{4D237AE0-A1F2-22EB-CA85-F6854EAFD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42A49-F58D-1729-7DC0-E476C3FC3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96" y="33644"/>
            <a:ext cx="466765" cy="4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6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997497-8DC5-26F0-426E-5F2766F73B83}"/>
              </a:ext>
            </a:extLst>
          </p:cNvPr>
          <p:cNvSpPr/>
          <p:nvPr/>
        </p:nvSpPr>
        <p:spPr>
          <a:xfrm>
            <a:off x="-219076" y="-528638"/>
            <a:ext cx="10982325" cy="1057275"/>
          </a:xfrm>
          <a:prstGeom prst="roundRect">
            <a:avLst/>
          </a:prstGeom>
          <a:solidFill>
            <a:srgbClr val="353535"/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15124-9370-5628-F155-13C9A281334C}"/>
              </a:ext>
            </a:extLst>
          </p:cNvPr>
          <p:cNvSpPr txBox="1"/>
          <p:nvPr/>
        </p:nvSpPr>
        <p:spPr>
          <a:xfrm>
            <a:off x="223837" y="5417"/>
            <a:ext cx="1053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Use Case - Environmental</a:t>
            </a:r>
            <a:endParaRPr lang="pt-BR" sz="2800" b="1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6A345-6132-358C-2E86-5BAE277E90B0}"/>
              </a:ext>
            </a:extLst>
          </p:cNvPr>
          <p:cNvSpPr txBox="1"/>
          <p:nvPr/>
        </p:nvSpPr>
        <p:spPr>
          <a:xfrm>
            <a:off x="223837" y="1062692"/>
            <a:ext cx="891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" name="Graphic 2" descr="Open hand with plant with solid fill">
            <a:extLst>
              <a:ext uri="{FF2B5EF4-FFF2-40B4-BE49-F238E27FC236}">
                <a16:creationId xmlns:a16="http://schemas.microsoft.com/office/drawing/2014/main" id="{68B72EEE-C66D-526C-8218-F9124780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9327" y="38427"/>
            <a:ext cx="457200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8150A0-053B-8BA6-0027-820271BAF895}"/>
              </a:ext>
            </a:extLst>
          </p:cNvPr>
          <p:cNvSpPr txBox="1"/>
          <p:nvPr/>
        </p:nvSpPr>
        <p:spPr>
          <a:xfrm>
            <a:off x="223837" y="1062692"/>
            <a:ext cx="9996488" cy="2265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Touristic regions and attractions such as the </a:t>
            </a: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Neuschwanstein Castle 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and </a:t>
            </a: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Salzburg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often suffer from environmental problems, such as </a:t>
            </a:r>
            <a:r>
              <a:rPr lang="en-US" sz="1600" u="sng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overcrowding, soil erosion, and noise pollution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NoiseTrackr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allows municipalities to monitor these regions and discover at which areas and time periods noise pollution occurs.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	↳ This in turn may be used to make tourism more sustainable!</a:t>
            </a:r>
          </a:p>
        </p:txBody>
      </p:sp>
      <p:pic>
        <p:nvPicPr>
          <p:cNvPr id="1026" name="Picture 2" descr="Neuschwanstein und Hohenschwangau Tickets: Neuschwanstein castle">
            <a:extLst>
              <a:ext uri="{FF2B5EF4-FFF2-40B4-BE49-F238E27FC236}">
                <a16:creationId xmlns:a16="http://schemas.microsoft.com/office/drawing/2014/main" id="{5399C996-CDEC-3145-A4DE-DBD8757E0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94" y="3724275"/>
            <a:ext cx="5543611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43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997497-8DC5-26F0-426E-5F2766F73B83}"/>
              </a:ext>
            </a:extLst>
          </p:cNvPr>
          <p:cNvSpPr/>
          <p:nvPr/>
        </p:nvSpPr>
        <p:spPr>
          <a:xfrm>
            <a:off x="-219076" y="-528638"/>
            <a:ext cx="10982325" cy="1057275"/>
          </a:xfrm>
          <a:prstGeom prst="roundRect">
            <a:avLst/>
          </a:prstGeom>
          <a:solidFill>
            <a:srgbClr val="353535"/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15124-9370-5628-F155-13C9A281334C}"/>
              </a:ext>
            </a:extLst>
          </p:cNvPr>
          <p:cNvSpPr txBox="1"/>
          <p:nvPr/>
        </p:nvSpPr>
        <p:spPr>
          <a:xfrm>
            <a:off x="223837" y="5417"/>
            <a:ext cx="1053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Use Case - Security</a:t>
            </a:r>
            <a:endParaRPr lang="pt-BR" sz="2800" b="1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6A345-6132-358C-2E86-5BAE277E90B0}"/>
              </a:ext>
            </a:extLst>
          </p:cNvPr>
          <p:cNvSpPr txBox="1"/>
          <p:nvPr/>
        </p:nvSpPr>
        <p:spPr>
          <a:xfrm>
            <a:off x="223837" y="1062692"/>
            <a:ext cx="891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150A0-053B-8BA6-0027-820271BAF895}"/>
              </a:ext>
            </a:extLst>
          </p:cNvPr>
          <p:cNvSpPr txBox="1"/>
          <p:nvPr/>
        </p:nvSpPr>
        <p:spPr>
          <a:xfrm>
            <a:off x="223837" y="1062692"/>
            <a:ext cx="9996488" cy="2265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Cities like Memphis, Tennessee and Rio de Janeiro, Brazil grapple with </a:t>
            </a: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gun violence and gang activity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NoiseTrackr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can be a valuable tool for authorities, enabling them to pinpoint the location of gunshots and potentially respond much faster.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	↳ Tracking noise may also be a good forensics tool for crime investigations.</a:t>
            </a:r>
          </a:p>
        </p:txBody>
      </p: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66E116E8-BBF9-79C0-CEDF-F200E1C94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8727" y="57640"/>
            <a:ext cx="418773" cy="418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A5C25-2CD7-DAAA-3831-BB01F654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5" y="3609975"/>
            <a:ext cx="5048250" cy="283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8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997497-8DC5-26F0-426E-5F2766F73B83}"/>
              </a:ext>
            </a:extLst>
          </p:cNvPr>
          <p:cNvSpPr/>
          <p:nvPr/>
        </p:nvSpPr>
        <p:spPr>
          <a:xfrm>
            <a:off x="-219076" y="-528638"/>
            <a:ext cx="10982325" cy="1057275"/>
          </a:xfrm>
          <a:prstGeom prst="roundRect">
            <a:avLst/>
          </a:prstGeom>
          <a:solidFill>
            <a:srgbClr val="353535"/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15124-9370-5628-F155-13C9A281334C}"/>
              </a:ext>
            </a:extLst>
          </p:cNvPr>
          <p:cNvSpPr txBox="1"/>
          <p:nvPr/>
        </p:nvSpPr>
        <p:spPr>
          <a:xfrm>
            <a:off x="223837" y="5417"/>
            <a:ext cx="1053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Use Case - Civil</a:t>
            </a:r>
            <a:endParaRPr lang="pt-BR" sz="2800" b="1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6A345-6132-358C-2E86-5BAE277E90B0}"/>
              </a:ext>
            </a:extLst>
          </p:cNvPr>
          <p:cNvSpPr txBox="1"/>
          <p:nvPr/>
        </p:nvSpPr>
        <p:spPr>
          <a:xfrm>
            <a:off x="223837" y="1062692"/>
            <a:ext cx="891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150A0-053B-8BA6-0027-820271BAF895}"/>
              </a:ext>
            </a:extLst>
          </p:cNvPr>
          <p:cNvSpPr txBox="1"/>
          <p:nvPr/>
        </p:nvSpPr>
        <p:spPr>
          <a:xfrm>
            <a:off x="223837" y="1062692"/>
            <a:ext cx="9996488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Unwanted nighttime noise plagues apartment buildings and student dorms. From loud parties to booming music, these disturbances </a:t>
            </a:r>
            <a:r>
              <a:rPr lang="en-US" sz="1600" u="sng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disrupt sleep and serenity for many residents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NoiseTrackr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empowers residents and property managers to pinpoint the exact source of noise disturbances, whether it's a specific apartment, building block, or house.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A5C25-2CD7-DAAA-3831-BB01F654B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1875" y="3662942"/>
            <a:ext cx="5048250" cy="2731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8C99D87A-B1AD-B628-1C7F-9F6D5BAB3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7702" y="57641"/>
            <a:ext cx="418772" cy="4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4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997497-8DC5-26F0-426E-5F2766F73B83}"/>
              </a:ext>
            </a:extLst>
          </p:cNvPr>
          <p:cNvSpPr/>
          <p:nvPr/>
        </p:nvSpPr>
        <p:spPr>
          <a:xfrm>
            <a:off x="-219076" y="-528638"/>
            <a:ext cx="10982325" cy="1057275"/>
          </a:xfrm>
          <a:prstGeom prst="roundRect">
            <a:avLst/>
          </a:prstGeom>
          <a:solidFill>
            <a:srgbClr val="353535"/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15124-9370-5628-F155-13C9A281334C}"/>
              </a:ext>
            </a:extLst>
          </p:cNvPr>
          <p:cNvSpPr txBox="1"/>
          <p:nvPr/>
        </p:nvSpPr>
        <p:spPr>
          <a:xfrm>
            <a:off x="223837" y="5417"/>
            <a:ext cx="1053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Planned Features (Minimum Viable Product)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6A345-6132-358C-2E86-5BAE277E90B0}"/>
              </a:ext>
            </a:extLst>
          </p:cNvPr>
          <p:cNvSpPr txBox="1"/>
          <p:nvPr/>
        </p:nvSpPr>
        <p:spPr>
          <a:xfrm>
            <a:off x="223837" y="1062692"/>
            <a:ext cx="891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endParaRPr lang="pt-BR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150A0-053B-8BA6-0027-820271BAF895}"/>
              </a:ext>
            </a:extLst>
          </p:cNvPr>
          <p:cNvSpPr txBox="1"/>
          <p:nvPr/>
        </p:nvSpPr>
        <p:spPr>
          <a:xfrm>
            <a:off x="223837" y="1062692"/>
            <a:ext cx="9996488" cy="263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Decomposed, this is the utilities of </a:t>
            </a:r>
            <a:r>
              <a:rPr lang="en-US" sz="16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NoiseTrackr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Gather and store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noise data and their locations;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Display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spacio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-temporal noise data with the use of: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↳ Heatmaps;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↳ Time-Series graphs;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↳ Noise levels visualizers.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Predict 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the amount of noise in the next hour for a given region.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63B54-3FCB-8347-F3BE-FEB64106207D}"/>
              </a:ext>
            </a:extLst>
          </p:cNvPr>
          <p:cNvSpPr txBox="1"/>
          <p:nvPr/>
        </p:nvSpPr>
        <p:spPr>
          <a:xfrm>
            <a:off x="273842" y="4231186"/>
            <a:ext cx="9996488" cy="78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NoiseTrackr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should offer </a:t>
            </a: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customizable monitoring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. Users can select </a:t>
            </a:r>
            <a:r>
              <a:rPr lang="en-US" sz="1600" u="sng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specific areas and timeframes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to analyze, tailoring the data to their needs.</a:t>
            </a:r>
            <a:endParaRPr lang="en-US" sz="16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997497-8DC5-26F0-426E-5F2766F73B83}"/>
              </a:ext>
            </a:extLst>
          </p:cNvPr>
          <p:cNvSpPr/>
          <p:nvPr/>
        </p:nvSpPr>
        <p:spPr>
          <a:xfrm>
            <a:off x="-219076" y="-528638"/>
            <a:ext cx="10982325" cy="1057275"/>
          </a:xfrm>
          <a:prstGeom prst="roundRect">
            <a:avLst/>
          </a:prstGeom>
          <a:solidFill>
            <a:srgbClr val="353535"/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15124-9370-5628-F155-13C9A281334C}"/>
              </a:ext>
            </a:extLst>
          </p:cNvPr>
          <p:cNvSpPr txBox="1"/>
          <p:nvPr/>
        </p:nvSpPr>
        <p:spPr>
          <a:xfrm>
            <a:off x="223837" y="5417"/>
            <a:ext cx="1053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Prototype of </a:t>
            </a:r>
            <a:r>
              <a:rPr lang="en-US" sz="2800" b="1" dirty="0" err="1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NoiseTrackr</a:t>
            </a:r>
            <a:endParaRPr lang="pt-BR" sz="2800" b="1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4056A-CE15-AA45-EAD2-EF4EDDF16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251627"/>
            <a:ext cx="10539412" cy="43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0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997497-8DC5-26F0-426E-5F2766F73B83}"/>
              </a:ext>
            </a:extLst>
          </p:cNvPr>
          <p:cNvSpPr/>
          <p:nvPr/>
        </p:nvSpPr>
        <p:spPr>
          <a:xfrm>
            <a:off x="-219076" y="-528638"/>
            <a:ext cx="10982325" cy="1057275"/>
          </a:xfrm>
          <a:prstGeom prst="roundRect">
            <a:avLst/>
          </a:prstGeom>
          <a:solidFill>
            <a:srgbClr val="353535"/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15124-9370-5628-F155-13C9A281334C}"/>
              </a:ext>
            </a:extLst>
          </p:cNvPr>
          <p:cNvSpPr txBox="1"/>
          <p:nvPr/>
        </p:nvSpPr>
        <p:spPr>
          <a:xfrm>
            <a:off x="223837" y="5417"/>
            <a:ext cx="1053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500000000000000" pitchFamily="2" charset="0"/>
              </a:rPr>
              <a:t>Technologies Used</a:t>
            </a:r>
            <a:endParaRPr lang="pt-BR" sz="2800" b="1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436A0-615C-E551-00C9-5CC2CF0048E6}"/>
              </a:ext>
            </a:extLst>
          </p:cNvPr>
          <p:cNvSpPr txBox="1"/>
          <p:nvPr/>
        </p:nvSpPr>
        <p:spPr>
          <a:xfrm>
            <a:off x="223837" y="1062692"/>
            <a:ext cx="9996488" cy="337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Database System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InfluxDB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(optimal for time-series data)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REST API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FastAPI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(for instantiating the model and sending it to Grafana)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Machine Learning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Sklearn</a:t>
            </a:r>
            <a:endParaRPr lang="en-US" sz="16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Web Application: 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Grafana for fetching and allowing the visualization of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Devices: 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Raspberry Pi + Noise Sensors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Connection Related: </a:t>
            </a:r>
            <a:r>
              <a:rPr lang="en-US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LoRa protocol, MQTT, and MQTT broker</a:t>
            </a:r>
            <a:endParaRPr lang="en-US" sz="16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23002B7C-2778-D8C4-CF6C-541ECB5F1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30539" cy="23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EC9136-0273-28E8-A7C6-8DEDFD1579CB}"/>
              </a:ext>
            </a:extLst>
          </p:cNvPr>
          <p:cNvGrpSpPr/>
          <p:nvPr/>
        </p:nvGrpSpPr>
        <p:grpSpPr>
          <a:xfrm>
            <a:off x="1109759" y="4695170"/>
            <a:ext cx="9667682" cy="1210330"/>
            <a:chOff x="1028700" y="4314170"/>
            <a:chExt cx="9667682" cy="12103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7C163D-AB5E-47AA-1F2D-BDF7CB47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700" y="4433233"/>
              <a:ext cx="1030221" cy="10302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35ABFE-1649-943A-AA2A-63C315CE9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9900" y="4433233"/>
              <a:ext cx="1030221" cy="103022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8494F-85C2-BDBE-6C8F-1B89840D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1100" y="4433233"/>
              <a:ext cx="1034927" cy="10564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E957EE-7D6D-2D90-9DAB-BCC8C08E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2301" y="4861859"/>
              <a:ext cx="1628446" cy="4147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A6014C0-A9CF-C73B-8F40-E1A4414DB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38204" y="4314170"/>
              <a:ext cx="958178" cy="1210330"/>
            </a:xfrm>
            <a:prstGeom prst="rect">
              <a:avLst/>
            </a:prstGeom>
          </p:spPr>
        </p:pic>
      </p:grpSp>
      <p:pic>
        <p:nvPicPr>
          <p:cNvPr id="15" name="Graphic 14" descr="Atom with solid fill">
            <a:extLst>
              <a:ext uri="{FF2B5EF4-FFF2-40B4-BE49-F238E27FC236}">
                <a16:creationId xmlns:a16="http://schemas.microsoft.com/office/drawing/2014/main" id="{D0F91DF5-6CE1-6C3A-EEB8-125B96B3E6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3980" y="3842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6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402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Inter</vt:lpstr>
      <vt:lpstr>Inter Light</vt:lpstr>
      <vt:lpstr>Office Theme</vt:lpstr>
      <vt:lpstr>NoiseTrackr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</dc:title>
  <dc:creator>Gabriel Witte</dc:creator>
  <cp:lastModifiedBy>Gabriel Witte</cp:lastModifiedBy>
  <cp:revision>7</cp:revision>
  <dcterms:created xsi:type="dcterms:W3CDTF">2024-03-23T15:54:43Z</dcterms:created>
  <dcterms:modified xsi:type="dcterms:W3CDTF">2024-05-07T19:20:49Z</dcterms:modified>
</cp:coreProperties>
</file>